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144393-378A-473E-83AD-1A1CC373B2B7}" v="44" dt="2021-05-16T11:51:12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ana ribeiro" userId="dab4bb9df2e0fa7a" providerId="LiveId" clId="{2E144393-378A-473E-83AD-1A1CC373B2B7}"/>
    <pc:docChg chg="custSel modSld">
      <pc:chgData name="cristiana ribeiro" userId="dab4bb9df2e0fa7a" providerId="LiveId" clId="{2E144393-378A-473E-83AD-1A1CC373B2B7}" dt="2021-05-16T11:51:20.355" v="70" actId="27636"/>
      <pc:docMkLst>
        <pc:docMk/>
      </pc:docMkLst>
      <pc:sldChg chg="modTransition modAnim">
        <pc:chgData name="cristiana ribeiro" userId="dab4bb9df2e0fa7a" providerId="LiveId" clId="{2E144393-378A-473E-83AD-1A1CC373B2B7}" dt="2021-05-09T20:58:04.272" v="26"/>
        <pc:sldMkLst>
          <pc:docMk/>
          <pc:sldMk cId="2913304815" sldId="256"/>
        </pc:sldMkLst>
      </pc:sldChg>
      <pc:sldChg chg="modSp mod modTransition modAnim">
        <pc:chgData name="cristiana ribeiro" userId="dab4bb9df2e0fa7a" providerId="LiveId" clId="{2E144393-378A-473E-83AD-1A1CC373B2B7}" dt="2021-05-16T11:50:23.269" v="65" actId="255"/>
        <pc:sldMkLst>
          <pc:docMk/>
          <pc:sldMk cId="1980935962" sldId="257"/>
        </pc:sldMkLst>
        <pc:spChg chg="mod">
          <ac:chgData name="cristiana ribeiro" userId="dab4bb9df2e0fa7a" providerId="LiveId" clId="{2E144393-378A-473E-83AD-1A1CC373B2B7}" dt="2021-05-16T11:50:23.269" v="65" actId="255"/>
          <ac:spMkLst>
            <pc:docMk/>
            <pc:sldMk cId="1980935962" sldId="257"/>
            <ac:spMk id="2" creationId="{32CF5A6E-4846-497E-BDB0-C3814DB7B97F}"/>
          </ac:spMkLst>
        </pc:spChg>
        <pc:spChg chg="mod">
          <ac:chgData name="cristiana ribeiro" userId="dab4bb9df2e0fa7a" providerId="LiveId" clId="{2E144393-378A-473E-83AD-1A1CC373B2B7}" dt="2021-05-16T11:50:13.353" v="63" actId="1076"/>
          <ac:spMkLst>
            <pc:docMk/>
            <pc:sldMk cId="1980935962" sldId="257"/>
            <ac:spMk id="3" creationId="{A625C03C-B7D6-4810-950E-74BA5D277B93}"/>
          </ac:spMkLst>
        </pc:spChg>
      </pc:sldChg>
      <pc:sldChg chg="modSp mod modTransition modAnim">
        <pc:chgData name="cristiana ribeiro" userId="dab4bb9df2e0fa7a" providerId="LiveId" clId="{2E144393-378A-473E-83AD-1A1CC373B2B7}" dt="2021-05-16T11:51:20.355" v="70" actId="27636"/>
        <pc:sldMkLst>
          <pc:docMk/>
          <pc:sldMk cId="3370459739" sldId="258"/>
        </pc:sldMkLst>
        <pc:spChg chg="mod">
          <ac:chgData name="cristiana ribeiro" userId="dab4bb9df2e0fa7a" providerId="LiveId" clId="{2E144393-378A-473E-83AD-1A1CC373B2B7}" dt="2021-05-16T11:48:34.018" v="54" actId="255"/>
          <ac:spMkLst>
            <pc:docMk/>
            <pc:sldMk cId="3370459739" sldId="258"/>
            <ac:spMk id="2" creationId="{4AE33F0A-21C7-4D6A-B505-10B9A434F05C}"/>
          </ac:spMkLst>
        </pc:spChg>
        <pc:spChg chg="mod">
          <ac:chgData name="cristiana ribeiro" userId="dab4bb9df2e0fa7a" providerId="LiveId" clId="{2E144393-378A-473E-83AD-1A1CC373B2B7}" dt="2021-05-16T11:51:20.355" v="70" actId="27636"/>
          <ac:spMkLst>
            <pc:docMk/>
            <pc:sldMk cId="3370459739" sldId="258"/>
            <ac:spMk id="3" creationId="{D19551C6-94EC-4731-8769-1769BF8A17A6}"/>
          </ac:spMkLst>
        </pc:spChg>
      </pc:sldChg>
      <pc:sldChg chg="modSp mod modTransition modAnim">
        <pc:chgData name="cristiana ribeiro" userId="dab4bb9df2e0fa7a" providerId="LiveId" clId="{2E144393-378A-473E-83AD-1A1CC373B2B7}" dt="2021-05-16T11:49:23.842" v="57" actId="255"/>
        <pc:sldMkLst>
          <pc:docMk/>
          <pc:sldMk cId="1284226068" sldId="259"/>
        </pc:sldMkLst>
        <pc:spChg chg="mod">
          <ac:chgData name="cristiana ribeiro" userId="dab4bb9df2e0fa7a" providerId="LiveId" clId="{2E144393-378A-473E-83AD-1A1CC373B2B7}" dt="2021-05-16T11:49:23.842" v="57" actId="255"/>
          <ac:spMkLst>
            <pc:docMk/>
            <pc:sldMk cId="1284226068" sldId="259"/>
            <ac:spMk id="2" creationId="{5629948D-21FC-4BB1-84B2-4117A8550AD8}"/>
          </ac:spMkLst>
        </pc:spChg>
        <pc:spChg chg="mod">
          <ac:chgData name="cristiana ribeiro" userId="dab4bb9df2e0fa7a" providerId="LiveId" clId="{2E144393-378A-473E-83AD-1A1CC373B2B7}" dt="2021-05-16T11:45:16.201" v="35" actId="1076"/>
          <ac:spMkLst>
            <pc:docMk/>
            <pc:sldMk cId="1284226068" sldId="259"/>
            <ac:spMk id="3" creationId="{A7CD9A09-303C-4FFF-80F5-EA82AB8BFF2E}"/>
          </ac:spMkLst>
        </pc:spChg>
      </pc:sldChg>
      <pc:sldChg chg="modSp mod modTransition modAnim">
        <pc:chgData name="cristiana ribeiro" userId="dab4bb9df2e0fa7a" providerId="LiveId" clId="{2E144393-378A-473E-83AD-1A1CC373B2B7}" dt="2021-05-16T11:49:01.295" v="56" actId="255"/>
        <pc:sldMkLst>
          <pc:docMk/>
          <pc:sldMk cId="4009018733" sldId="260"/>
        </pc:sldMkLst>
        <pc:spChg chg="mod">
          <ac:chgData name="cristiana ribeiro" userId="dab4bb9df2e0fa7a" providerId="LiveId" clId="{2E144393-378A-473E-83AD-1A1CC373B2B7}" dt="2021-05-16T11:49:01.295" v="56" actId="255"/>
          <ac:spMkLst>
            <pc:docMk/>
            <pc:sldMk cId="4009018733" sldId="260"/>
            <ac:spMk id="2" creationId="{BEF1FAB9-9506-44C9-AA85-BE920E04AAA2}"/>
          </ac:spMkLst>
        </pc:spChg>
        <pc:spChg chg="mod">
          <ac:chgData name="cristiana ribeiro" userId="dab4bb9df2e0fa7a" providerId="LiveId" clId="{2E144393-378A-473E-83AD-1A1CC373B2B7}" dt="2021-05-16T11:47:09.776" v="45" actId="1076"/>
          <ac:spMkLst>
            <pc:docMk/>
            <pc:sldMk cId="4009018733" sldId="260"/>
            <ac:spMk id="3" creationId="{540286CF-8412-42F5-A020-9F8340B87C2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D2766F-DA90-48D2-B660-F0B9E285C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F977A0-DDCD-4B87-9218-28312875CE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1002E66-B556-48C4-8620-9D915003D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2D09FBB-90C7-4EE0-963D-A9C62FBC1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E94AB6E-9680-483A-B3E1-3DE429F2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865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ACAC4-B6AA-43A4-BB17-8800F313D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98EF539-27FE-41BC-8D35-4469BA6EB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CE0AA64-2E1F-4C72-B950-1D7B9B4E8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6CCDA84-D79A-4497-B162-346A7783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87D24A0-86D5-4031-AD2B-7E481B23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514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33F29-6DCE-4E22-BA9E-237ABFBC8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F064DF3-AE00-4682-80F8-44083775B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5C5A36A-D155-419A-AEAF-A29D3EBFD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26BCE7E-DFEA-4835-B71C-3EE0082F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3874933-9792-44E1-862D-DEB196E92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946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177634-2631-4AA2-AAF7-DB9D432CD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C38D3E6-C623-4A6C-A453-0F89B68BE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212D6C81-B285-44DE-942A-40B0DF22E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0ACF3A7-ED4B-4119-AC6D-F973DFB38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ED8FD28-00AA-4E11-A95D-A95B8B0F0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6FD6EAD-D5AB-4D82-B6FE-8E8DAB1F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0743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FEA82F-4265-4F9B-A94F-04AE680FB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DF0F696-6160-482B-9F51-37B04C1E1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58DA002-960C-497E-85C9-7B75A41B4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102763CA-085D-4FA4-ADDE-944503122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6D21B848-565F-4124-A4DE-5E5611725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766B2D54-6109-4D13-A937-9B4B516F5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37F0689-E483-4C5D-8FA0-69CA45FFF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3D209E5F-2BE0-4468-8EDC-5013E00FE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9195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4187E-29D5-4D62-9CF6-5C04EF52E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088D97D-9598-4244-A83B-C516BC7EF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1F175DE3-32D0-4178-BC80-AAB0D65E9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B95440A-36B3-4661-87BA-FD4FF5F2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9038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44350F04-1488-41C5-8663-62F24B768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9B26241C-62C2-406C-95E1-CCB7F5C8B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D3C2301-CBAB-4477-9D98-2DF294DA3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31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560008-905A-41D6-9980-E6F5DEDB9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031E76F-E378-4DBE-B3BA-4FA2A05C3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41E0FB1-A5F3-448B-B15F-E838B0334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82DC245-0FC6-4B52-9310-509D93F49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0F28BA3-7EC5-458B-8775-1BA977F9D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187B4CC-C0FF-437F-BA9E-03781B9B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457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15F75-2F5D-4E6B-AE35-EE1BBEE99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AD221C1E-D1F2-4EAC-B9B4-50BB377C56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BE00CD1-68D6-4F45-9807-C828A779AD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C93B727-F872-4B8A-81C6-45D913236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3A323CC-9F31-48E5-9100-7A7476969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9CFE866-52DC-40ED-A6B5-7066E98FD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9126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C501E-9E01-46EB-90DD-F3AA97B3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03F7D1BC-1B16-42B2-93FE-C435A333E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5021541-9CF8-4350-A85B-3D36C2A77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B6DE3FF-0EA2-4D38-9413-A5AF1037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CFFF5AC-3A26-45F6-A5AF-5F146EF97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79238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531322-4BE1-474A-8783-E3455AAC8D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E91A1112-1739-44B8-81CC-9E4F17A95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AA25102-BDC9-4DE2-B546-E170206D8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F6BD7EE-B1CB-4369-B9D0-82081D1D9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082BAC2-3582-4AA8-84C2-CDF033C9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491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A397D867-794A-414E-936C-70ACA6377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3E51D38-0E59-4AB8-8DF2-658FF9670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2DCFFE9-FE05-4AEB-827D-B970C898F8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A8C90-709D-46B2-84AF-C708B484DA65}" type="datetimeFigureOut">
              <a:rPr lang="pt-PT" smtClean="0"/>
              <a:t>16/05/2021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36225E2-7E6A-46D8-AAD4-5D5603551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181CD2B-59EB-4729-90E5-CB2DEA2586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77D0F-90B6-4519-84FC-C51A7B94A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596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0074EB5-951B-4521-BD4E-EFD5B6803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6F33E3FA-A29F-4421-941E-82E119C29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351" y="912104"/>
            <a:ext cx="8590626" cy="1655762"/>
          </a:xfrm>
        </p:spPr>
        <p:txBody>
          <a:bodyPr>
            <a:normAutofit lnSpcReduction="10000"/>
          </a:bodyPr>
          <a:lstStyle/>
          <a:p>
            <a:r>
              <a:rPr lang="pt-PT" sz="6000" dirty="0">
                <a:solidFill>
                  <a:schemeClr val="accent2">
                    <a:lumMod val="50000"/>
                  </a:schemeClr>
                </a:solidFill>
                <a:latin typeface="Algerian" panose="04020705040A02060702" pitchFamily="82" charset="0"/>
              </a:rPr>
              <a:t>Dia mundial da abelha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38C817A-34F8-4C11-9399-3DFCDCBFAA63}"/>
              </a:ext>
            </a:extLst>
          </p:cNvPr>
          <p:cNvSpPr txBox="1"/>
          <p:nvPr/>
        </p:nvSpPr>
        <p:spPr>
          <a:xfrm>
            <a:off x="5335480" y="6267635"/>
            <a:ext cx="66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Trabalho realizado por: Maria João almeida Ribeiro; n: 19; 7E</a:t>
            </a:r>
          </a:p>
        </p:txBody>
      </p:sp>
    </p:spTree>
    <p:extLst>
      <p:ext uri="{BB962C8B-B14F-4D97-AF65-F5344CB8AC3E}">
        <p14:creationId xmlns:p14="http://schemas.microsoft.com/office/powerpoint/2010/main" val="2913304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4695263-9CD2-4A4A-BF6E-ED7DD8A16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6763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2CF5A6E-4846-497E-BDB0-C3814DB7B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818" y="396821"/>
            <a:ext cx="5339420" cy="2488422"/>
          </a:xfrm>
        </p:spPr>
        <p:txBody>
          <a:bodyPr>
            <a:normAutofit/>
          </a:bodyPr>
          <a:lstStyle/>
          <a:p>
            <a:r>
              <a:rPr lang="pt-PT" sz="5400" dirty="0">
                <a:solidFill>
                  <a:schemeClr val="accent2">
                    <a:lumMod val="40000"/>
                    <a:lumOff val="60000"/>
                  </a:schemeClr>
                </a:solidFill>
                <a:latin typeface="Algerian" panose="04020705040A02060702" pitchFamily="82" charset="0"/>
              </a:rPr>
              <a:t>Como surgiu o dia mundial da abelha 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625C03C-B7D6-4810-950E-74BA5D277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818" y="3069170"/>
            <a:ext cx="4706803" cy="378883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PT" sz="2400" dirty="0">
                <a:solidFill>
                  <a:srgbClr val="000000"/>
                </a:solidFill>
              </a:rPr>
              <a:t>O</a:t>
            </a:r>
            <a:r>
              <a:rPr lang="pt-PT" sz="2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dia mundial da abelha foi estabelecido pela ONU em dezembro de 2017.</a:t>
            </a:r>
          </a:p>
          <a:p>
            <a:pPr marL="0" indent="0">
              <a:buNone/>
            </a:pPr>
            <a:r>
              <a:rPr lang="pt-PT" sz="2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A partir dai é comemorado desde 2018 no dia 20 de maio, que foi uma homenagem ao esloveno </a:t>
            </a:r>
            <a:r>
              <a:rPr lang="pt-PT" sz="2400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Anton</a:t>
            </a:r>
            <a:r>
              <a:rPr lang="pt-PT" sz="2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pt-PT" sz="2400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Janša</a:t>
            </a:r>
            <a:r>
              <a:rPr lang="pt-PT" sz="2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, nascido em 1734 que é considerado o pioneiro da apicultura moderna.</a:t>
            </a:r>
          </a:p>
          <a:p>
            <a:pPr marL="0" indent="0">
              <a:buNone/>
            </a:pPr>
            <a:endParaRPr lang="pt-PT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93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283B2FA-5795-4555-9299-0A0B9E674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8769" r="9251" b="-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AE33F0A-21C7-4D6A-B505-10B9A434F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22" y="188954"/>
            <a:ext cx="6521762" cy="2181384"/>
          </a:xfrm>
        </p:spPr>
        <p:txBody>
          <a:bodyPr>
            <a:noAutofit/>
          </a:bodyPr>
          <a:lstStyle/>
          <a:p>
            <a:r>
              <a:rPr lang="pt-PT" sz="5400" dirty="0">
                <a:solidFill>
                  <a:schemeClr val="accent2">
                    <a:lumMod val="40000"/>
                    <a:lumOff val="60000"/>
                  </a:schemeClr>
                </a:solidFill>
                <a:latin typeface="Algerian" panose="04020705040A02060702" pitchFamily="82" charset="0"/>
              </a:rPr>
              <a:t>Porque foi criado o dia mundial da abelha 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19551C6-94EC-4731-8769-1769BF8A1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429" y="2669958"/>
            <a:ext cx="5685708" cy="4188041"/>
          </a:xfrm>
        </p:spPr>
        <p:txBody>
          <a:bodyPr anchor="ctr">
            <a:normAutofit fontScale="55000" lnSpcReduction="20000"/>
          </a:bodyPr>
          <a:lstStyle/>
          <a:p>
            <a:pPr marL="0" indent="0">
              <a:buNone/>
            </a:pPr>
            <a:r>
              <a:rPr lang="pt-PT" sz="4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O dia mundial da abelha foi criado para lembrar a importância da polinização, sendo as abelhas as principais polinizadoras. </a:t>
            </a:r>
          </a:p>
          <a:p>
            <a:pPr marL="0" indent="0">
              <a:buNone/>
            </a:pPr>
            <a:r>
              <a:rPr lang="pt-PT" sz="4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As abelhas são importantes pois dão-nos coisas essenciais como:</a:t>
            </a:r>
          </a:p>
          <a:p>
            <a:r>
              <a:rPr lang="pt-PT" sz="4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Mel </a:t>
            </a:r>
          </a:p>
          <a:p>
            <a:r>
              <a:rPr lang="pt-PT" sz="4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frutos silvestres, tomates, abacates, couves, maçãs, amêndoas, laranjas, entre muitos, muitos outros alimentos. </a:t>
            </a:r>
          </a:p>
          <a:p>
            <a:r>
              <a:rPr lang="pt-PT" sz="4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As abelhas ao polonizarem vão fazer com ervas cresçam em pastos e </a:t>
            </a:r>
            <a:r>
              <a:rPr lang="pt-PT" sz="4400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etc</a:t>
            </a:r>
            <a:r>
              <a:rPr lang="pt-PT" sz="4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, para que os animais herbívoros possam comer, sem isso eles morreriam .</a:t>
            </a:r>
          </a:p>
          <a:p>
            <a:pPr marL="0" indent="0">
              <a:buNone/>
            </a:pPr>
            <a:endParaRPr lang="pt-PT" sz="1700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  <a:p>
            <a:endParaRPr lang="pt-PT" sz="17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5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9948D-21FC-4BB1-84B2-4117A8550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51117"/>
          </a:xfrm>
        </p:spPr>
        <p:txBody>
          <a:bodyPr>
            <a:normAutofit/>
          </a:bodyPr>
          <a:lstStyle/>
          <a:p>
            <a:r>
              <a:rPr lang="pt-PT" sz="5400" dirty="0">
                <a:solidFill>
                  <a:schemeClr val="accent2">
                    <a:lumMod val="40000"/>
                    <a:lumOff val="60000"/>
                  </a:schemeClr>
                </a:solidFill>
                <a:latin typeface="Algerian" panose="04020705040A02060702" pitchFamily="82" charset="0"/>
              </a:rPr>
              <a:t>Continuação</a:t>
            </a:r>
            <a:r>
              <a:rPr lang="pt-PT" sz="5400" dirty="0"/>
              <a:t> 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7CD9A09-303C-4FFF-80F5-EA82AB8BF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242"/>
            <a:ext cx="10515600" cy="3261280"/>
          </a:xfrm>
        </p:spPr>
        <p:txBody>
          <a:bodyPr/>
          <a:lstStyle/>
          <a:p>
            <a:r>
              <a:rPr lang="pt-PT" sz="2400" dirty="0">
                <a:latin typeface="Baskerville Old Face" panose="02020602080505020303" pitchFamily="18" charset="0"/>
              </a:rPr>
              <a:t>As abelhas são responsáveis por 80%  da polinização sem isso não haveria alimentos para maior parte dos pássaros, insetos e outros animais, destruindo o ecossistema.</a:t>
            </a:r>
          </a:p>
          <a:p>
            <a:r>
              <a:rPr lang="pt-PT" sz="2400" dirty="0">
                <a:latin typeface="Baskerville Old Face" panose="02020602080505020303" pitchFamily="18" charset="0"/>
              </a:rPr>
              <a:t>As abelhas também contribuem para a </a:t>
            </a:r>
            <a:r>
              <a:rPr lang="pt-PT" sz="2400" dirty="0" err="1">
                <a:latin typeface="Baskerville Old Face" panose="02020602080505020303" pitchFamily="18" charset="0"/>
              </a:rPr>
              <a:t>biodiobersidade</a:t>
            </a:r>
            <a:r>
              <a:rPr lang="pt-PT" sz="2400" dirty="0">
                <a:latin typeface="Baskerville Old Face" panose="02020602080505020303" pitchFamily="18" charset="0"/>
              </a:rPr>
              <a:t> no planeta, como por exemplo flores selvagens que enriquecem as paisagens e jardins.</a:t>
            </a:r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103E425-7F8D-48C6-8FBE-F973B62EF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762" y="4717257"/>
            <a:ext cx="2857500" cy="16002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125FB0D-457D-44FD-9F99-9F994F38B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738" y="471170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2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1FAB9-9506-44C9-AA85-BE920E04A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30" y="171140"/>
            <a:ext cx="10515600" cy="1716735"/>
          </a:xfrm>
        </p:spPr>
        <p:txBody>
          <a:bodyPr>
            <a:normAutofit/>
          </a:bodyPr>
          <a:lstStyle/>
          <a:p>
            <a:r>
              <a:rPr lang="pt-PT" sz="5400" dirty="0">
                <a:solidFill>
                  <a:schemeClr val="accent2">
                    <a:lumMod val="40000"/>
                    <a:lumOff val="60000"/>
                  </a:schemeClr>
                </a:solidFill>
                <a:latin typeface="Algerian" panose="04020705040A02060702" pitchFamily="82" charset="0"/>
              </a:rPr>
              <a:t>Tipos de abelhas 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40286CF-8412-42F5-A020-9F8340B87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030" y="1853862"/>
            <a:ext cx="9024891" cy="483299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t-PT" sz="9600" dirty="0">
                <a:latin typeface="Baskerville Old Face" panose="02020602080505020303" pitchFamily="18" charset="0"/>
              </a:rPr>
              <a:t>Existem mais de 20 mil espécies de abelhas pelo Mundo. Essas espécies são divididas em famílias de acordo com características semelhantes e maior ou menor proximidade evolutiva.</a:t>
            </a:r>
          </a:p>
          <a:p>
            <a:r>
              <a:rPr lang="pt-PT" sz="9600" b="1" dirty="0">
                <a:latin typeface="Baskerville Old Face" panose="02020602080505020303" pitchFamily="18" charset="0"/>
              </a:rPr>
              <a:t>Abelhas Rainha: </a:t>
            </a:r>
            <a:r>
              <a:rPr lang="pt-PT" sz="9600" dirty="0">
                <a:latin typeface="Baskerville Old Face" panose="02020602080505020303" pitchFamily="18" charset="0"/>
              </a:rPr>
              <a:t>As rainhas poedeiras realizam a postura dos ovos que dão origem a todos os tipos de abelhas. São também responsáveis pela organização da colônia, comandada por um complexo sistema de comunicação baseado no uso de </a:t>
            </a:r>
            <a:r>
              <a:rPr lang="pt-PT" sz="9600" dirty="0" err="1">
                <a:latin typeface="Baskerville Old Face" panose="02020602080505020303" pitchFamily="18" charset="0"/>
              </a:rPr>
              <a:t>feromônios</a:t>
            </a:r>
            <a:r>
              <a:rPr lang="pt-PT" sz="9600" dirty="0">
                <a:latin typeface="Baskerville Old Face" panose="02020602080505020303" pitchFamily="18" charset="0"/>
              </a:rPr>
              <a:t>.</a:t>
            </a:r>
          </a:p>
          <a:p>
            <a:pPr marL="0" indent="0">
              <a:buNone/>
            </a:pPr>
            <a:endParaRPr lang="pt-PT" sz="9600" dirty="0">
              <a:latin typeface="Baskerville Old Face" panose="02020602080505020303" pitchFamily="18" charset="0"/>
            </a:endParaRPr>
          </a:p>
          <a:p>
            <a:r>
              <a:rPr lang="pt-PT" sz="9600" b="1" dirty="0">
                <a:latin typeface="Baskerville Old Face" panose="02020602080505020303" pitchFamily="18" charset="0"/>
              </a:rPr>
              <a:t>Machos: </a:t>
            </a:r>
            <a:r>
              <a:rPr lang="pt-PT" sz="9600" dirty="0">
                <a:latin typeface="Baskerville Old Face" panose="02020602080505020303" pitchFamily="18" charset="0"/>
              </a:rPr>
              <a:t>Os machos são indivíduos reprodutores e vivem basicamente para acasalar com rainhas virgens.</a:t>
            </a:r>
          </a:p>
          <a:p>
            <a:pPr marL="0" indent="0">
              <a:buNone/>
            </a:pPr>
            <a:endParaRPr lang="pt-PT" sz="9600" dirty="0">
              <a:latin typeface="Baskerville Old Face" panose="02020602080505020303" pitchFamily="18" charset="0"/>
            </a:endParaRPr>
          </a:p>
          <a:p>
            <a:r>
              <a:rPr lang="pt-PT" sz="9600" b="1" dirty="0">
                <a:latin typeface="Baskerville Old Face" panose="02020602080505020303" pitchFamily="18" charset="0"/>
              </a:rPr>
              <a:t>Operárias: </a:t>
            </a:r>
            <a:r>
              <a:rPr lang="pt-PT" sz="9600" dirty="0">
                <a:latin typeface="Baskerville Old Face" panose="02020602080505020303" pitchFamily="18" charset="0"/>
              </a:rPr>
              <a:t>As operárias são responsáveis pela grande força de trabalho da colônia. Elas cuidam da defesa, manipulam os materiais de construção, coletam e processam o alimento. Representam a maior parte das abelhas de uma colônia, podendo chegar a mais de 80% dos indivíduos.</a:t>
            </a:r>
          </a:p>
          <a:p>
            <a:pPr marL="0" indent="0">
              <a:buNone/>
            </a:pPr>
            <a:endParaRPr lang="pt-PT" sz="2400" dirty="0"/>
          </a:p>
          <a:p>
            <a:endParaRPr lang="pt-PT" sz="2400" dirty="0"/>
          </a:p>
          <a:p>
            <a:pPr marL="0" indent="0">
              <a:buNone/>
            </a:pPr>
            <a:br>
              <a:rPr lang="pt-PT" dirty="0"/>
            </a:br>
            <a:endParaRPr lang="pt-PT" dirty="0"/>
          </a:p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C5E21E5-BF94-4690-9133-7303CF3A92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390" b="6253"/>
          <a:stretch/>
        </p:blipFill>
        <p:spPr>
          <a:xfrm>
            <a:off x="10066308" y="1792627"/>
            <a:ext cx="964845" cy="164045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FE3C92C-B5AF-41BB-80D3-B5F0EF0B40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46" t="24020" r="35231" b="6373"/>
          <a:stretch/>
        </p:blipFill>
        <p:spPr>
          <a:xfrm>
            <a:off x="9330707" y="3619500"/>
            <a:ext cx="895350" cy="135255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9876DE8-FF36-4780-B451-F0D577F330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461" t="16666" r="1" b="5883"/>
          <a:stretch/>
        </p:blipFill>
        <p:spPr>
          <a:xfrm>
            <a:off x="9998661" y="5109176"/>
            <a:ext cx="1100137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18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356</Words>
  <Application>Microsoft Office PowerPoint</Application>
  <PresentationFormat>Ecrã Panorâmico</PresentationFormat>
  <Paragraphs>24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11" baseType="lpstr">
      <vt:lpstr>Algerian</vt:lpstr>
      <vt:lpstr>Arial</vt:lpstr>
      <vt:lpstr>Baskerville Old Face</vt:lpstr>
      <vt:lpstr>Calibri</vt:lpstr>
      <vt:lpstr>Calibri Light</vt:lpstr>
      <vt:lpstr>Tema do Office</vt:lpstr>
      <vt:lpstr>Apresentação do PowerPoint</vt:lpstr>
      <vt:lpstr>Como surgiu o dia mundial da abelha </vt:lpstr>
      <vt:lpstr>Porque foi criado o dia mundial da abelha </vt:lpstr>
      <vt:lpstr>Continuação </vt:lpstr>
      <vt:lpstr>Tipos de abelhas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cristiana ribeiro</dc:creator>
  <cp:lastModifiedBy>cristiana ribeiro</cp:lastModifiedBy>
  <cp:revision>8</cp:revision>
  <dcterms:created xsi:type="dcterms:W3CDTF">2021-05-09T19:41:11Z</dcterms:created>
  <dcterms:modified xsi:type="dcterms:W3CDTF">2021-05-16T11:51:21Z</dcterms:modified>
</cp:coreProperties>
</file>